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62" r:id="rId4"/>
    <p:sldId id="264" r:id="rId5"/>
    <p:sldId id="265" r:id="rId6"/>
    <p:sldId id="275" r:id="rId7"/>
    <p:sldId id="274" r:id="rId8"/>
    <p:sldId id="266" r:id="rId9"/>
    <p:sldId id="277" r:id="rId10"/>
    <p:sldId id="267" r:id="rId11"/>
    <p:sldId id="278" r:id="rId12"/>
    <p:sldId id="261" r:id="rId13"/>
    <p:sldId id="279" r:id="rId14"/>
    <p:sldId id="280" r:id="rId15"/>
    <p:sldId id="268" r:id="rId16"/>
    <p:sldId id="269" r:id="rId17"/>
  </p:sldIdLst>
  <p:sldSz cx="12192000" cy="6858000"/>
  <p:notesSz cx="6858000" cy="9144000"/>
  <p:embeddedFontLst>
    <p:embeddedFont>
      <p:font typeface="楷体" panose="02010609060101010101" pitchFamily="49" charset="-122"/>
      <p:regular r:id="rId21"/>
    </p:embeddedFont>
    <p:embeddedFont>
      <p:font typeface="等线 Light" panose="02010600030101010101" charset="-122"/>
      <p:regular r:id="rId22"/>
    </p:embeddedFont>
    <p:embeddedFont>
      <p:font typeface="等线" panose="02010600030101010101" charset="-122"/>
      <p:regular r:id="rId23"/>
    </p:embeddedFont>
  </p:embeddedFontLst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2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528" y="802"/>
      </p:cViewPr>
      <p:guideLst>
        <p:guide orient="horz" pos="2210"/>
        <p:guide pos="385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font" Target="fonts/font3.fntdata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E54D-5933-4654-9735-435D5685C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FA89-7DD9-44C6-92BD-15DCE18DF1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E54D-5933-4654-9735-435D5685C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FA89-7DD9-44C6-92BD-15DCE18DF1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E54D-5933-4654-9735-435D5685C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FA89-7DD9-44C6-92BD-15DCE18DF1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E54D-5933-4654-9735-435D5685C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FA89-7DD9-44C6-92BD-15DCE18DF1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E54D-5933-4654-9735-435D5685C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FA89-7DD9-44C6-92BD-15DCE18DF1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E54D-5933-4654-9735-435D5685C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FA89-7DD9-44C6-92BD-15DCE18DF1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E54D-5933-4654-9735-435D5685C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FA89-7DD9-44C6-92BD-15DCE18DF1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E54D-5933-4654-9735-435D5685C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FA89-7DD9-44C6-92BD-15DCE18DF1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E54D-5933-4654-9735-435D5685C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FA89-7DD9-44C6-92BD-15DCE18DF1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E54D-5933-4654-9735-435D5685C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FA89-7DD9-44C6-92BD-15DCE18DF1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E54D-5933-4654-9735-435D5685C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FA89-7DD9-44C6-92BD-15DCE18DF1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0E54D-5933-4654-9735-435D5685C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5FA89-7DD9-44C6-92BD-15DCE18DF1E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788285" y="1885315"/>
            <a:ext cx="705421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秋晚的江上</a:t>
            </a:r>
            <a:endParaRPr lang="zh-CN" altLang="en-US" sz="88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86205" y="3663315"/>
            <a:ext cx="482092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双翅一翻，</a:t>
            </a:r>
            <a:endParaRPr lang="zh-CN" altLang="en-US" sz="3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把斜阳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掉在江上；</a:t>
            </a:r>
            <a:endParaRPr lang="zh-CN" altLang="en-US" sz="3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头白的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芦苇，</a:t>
            </a:r>
            <a:endParaRPr lang="zh-CN" altLang="en-US" sz="3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也妆成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一瞬的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红颜了</a:t>
            </a:r>
            <a:endParaRPr lang="zh-CN" altLang="en-US" sz="3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80745" y="1206500"/>
            <a:ext cx="4774565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归巢的</a:t>
            </a:r>
            <a:r>
              <a:rPr lang="en-US" altLang="zh-CN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en-US" altLang="zh-CN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鸟儿，</a:t>
            </a:r>
            <a:endParaRPr lang="zh-CN" altLang="en-US" sz="3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尽管</a:t>
            </a:r>
            <a:r>
              <a:rPr lang="en-US" altLang="zh-CN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</a:t>
            </a:r>
            <a:r>
              <a:rPr lang="en-US" altLang="zh-CN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倦了，</a:t>
            </a:r>
            <a:endParaRPr lang="zh-CN" altLang="en-US" sz="3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还驮着</a:t>
            </a:r>
            <a:r>
              <a:rPr lang="en-US" altLang="zh-CN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斜阳</a:t>
            </a:r>
            <a:r>
              <a:rPr lang="en-US" altLang="zh-CN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回去。</a:t>
            </a:r>
            <a:endParaRPr lang="zh-CN" altLang="en-US" sz="3600"/>
          </a:p>
        </p:txBody>
      </p:sp>
      <p:sp>
        <p:nvSpPr>
          <p:cNvPr id="4" name="文本框 3"/>
          <p:cNvSpPr txBox="1"/>
          <p:nvPr/>
        </p:nvSpPr>
        <p:spPr>
          <a:xfrm>
            <a:off x="238760" y="238760"/>
            <a:ext cx="62788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再次有节奏的朗读诗歌，注意断句</a:t>
            </a:r>
            <a:endParaRPr lang="zh-CN" altLang="en-US" sz="3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5"/>
          <p:cNvSpPr txBox="1"/>
          <p:nvPr/>
        </p:nvSpPr>
        <p:spPr>
          <a:xfrm>
            <a:off x="1657629" y="881835"/>
            <a:ext cx="5059680" cy="4603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第一小节描绘了那些景物，圈划出来</a:t>
            </a:r>
            <a:endParaRPr lang="zh-CN" altLang="en-US" sz="24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文本框 6"/>
          <p:cNvSpPr txBox="1"/>
          <p:nvPr/>
        </p:nvSpPr>
        <p:spPr>
          <a:xfrm>
            <a:off x="2229485" y="1685290"/>
            <a:ext cx="4986020" cy="28613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4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归巢的</a:t>
            </a:r>
            <a:r>
              <a:rPr lang="en-US" altLang="zh-CN" sz="4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 </a:t>
            </a:r>
            <a:r>
              <a:rPr lang="zh-CN" altLang="en-US" sz="4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鸟儿，</a:t>
            </a:r>
            <a:endParaRPr lang="zh-CN" altLang="en-US" sz="4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尽管</a:t>
            </a:r>
            <a:r>
              <a:rPr lang="en-US" altLang="zh-CN" sz="4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en-US" altLang="zh-CN" sz="4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倦了，</a:t>
            </a:r>
            <a:endParaRPr lang="zh-CN" altLang="en-US" sz="4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还驮着</a:t>
            </a:r>
            <a:r>
              <a:rPr lang="en-US" altLang="zh-CN" sz="4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斜阳</a:t>
            </a:r>
            <a:r>
              <a:rPr lang="en-US" altLang="zh-CN" sz="4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回去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859020" y="1938655"/>
            <a:ext cx="1245870" cy="8724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4464685" y="3712210"/>
            <a:ext cx="1026795" cy="8343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337425" y="3412490"/>
            <a:ext cx="418782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画面：傍晚的江面上，落日西沉，倦鸟归巢。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5"/>
          <p:cNvSpPr txBox="1"/>
          <p:nvPr/>
        </p:nvSpPr>
        <p:spPr>
          <a:xfrm>
            <a:off x="1657629" y="881835"/>
            <a:ext cx="6583680" cy="4603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江上的鸟儿是怎样的状态，从哪些词可以体现？</a:t>
            </a:r>
            <a:endParaRPr lang="zh-CN" altLang="en-US" sz="24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文本框 6"/>
          <p:cNvSpPr txBox="1"/>
          <p:nvPr/>
        </p:nvSpPr>
        <p:spPr>
          <a:xfrm>
            <a:off x="2236470" y="1685290"/>
            <a:ext cx="4986020" cy="28613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归巢的</a:t>
            </a: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en-US" altLang="zh-CN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鸟儿，</a:t>
            </a:r>
            <a:endParaRPr lang="zh-CN" altLang="en-US" sz="4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尽管</a:t>
            </a: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倦了，</a:t>
            </a:r>
            <a:endParaRPr lang="zh-CN" altLang="en-US" sz="4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还驮着</a:t>
            </a: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斜阳</a:t>
            </a: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回去。</a:t>
            </a:r>
            <a:endParaRPr lang="zh-CN" altLang="en-US" sz="4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182620" y="3829685"/>
            <a:ext cx="662305" cy="6426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893310" y="2884805"/>
            <a:ext cx="622935" cy="6229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5"/>
          <p:cNvSpPr txBox="1"/>
          <p:nvPr/>
        </p:nvSpPr>
        <p:spPr>
          <a:xfrm>
            <a:off x="7132955" y="2630805"/>
            <a:ext cx="4856480" cy="1198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这里的</a:t>
            </a:r>
            <a:r>
              <a:rPr lang="en-US" altLang="zh-CN" sz="2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驮</a:t>
            </a:r>
            <a:r>
              <a:rPr lang="en-US" altLang="zh-CN" sz="2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字运用了拟人的手法，写出了鸟儿们的疲倦和劳累，表达了对鸟儿的怜惜之情。</a:t>
            </a:r>
            <a:endParaRPr lang="zh-CN" altLang="en-US" sz="24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5"/>
          <p:cNvSpPr txBox="1"/>
          <p:nvPr/>
        </p:nvSpPr>
        <p:spPr>
          <a:xfrm>
            <a:off x="1733829" y="544650"/>
            <a:ext cx="9326880" cy="4603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齐读第二小节，圈出所描绘的景物，说说你看到了一副怎样的画面？</a:t>
            </a:r>
            <a:endParaRPr lang="zh-CN" altLang="en-US" sz="24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13635" y="1342390"/>
            <a:ext cx="482092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双翅一翻，</a:t>
            </a:r>
            <a:endParaRPr lang="zh-CN" altLang="en-US" sz="3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把斜阳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掉在江上；</a:t>
            </a:r>
            <a:endParaRPr lang="zh-CN" altLang="en-US" sz="3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头白的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芦苇，</a:t>
            </a:r>
            <a:endParaRPr lang="zh-CN" altLang="en-US" sz="3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也妆成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一瞬的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en-US" sz="3200" u="sng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红颜</a:t>
            </a: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了</a:t>
            </a:r>
            <a:endParaRPr lang="zh-CN" altLang="en-US" sz="3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875915" y="2211705"/>
            <a:ext cx="869950" cy="6432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904615" y="2993390"/>
            <a:ext cx="1008380" cy="5930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158519" y="4691835"/>
            <a:ext cx="8717280" cy="4603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画面：夕阳的余晖染红了江面，就连江边的芦苇也被妆红了呢。</a:t>
            </a:r>
            <a:endParaRPr lang="zh-CN" altLang="en-US" sz="24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5915660" y="2313305"/>
            <a:ext cx="2590800" cy="1496060"/>
          </a:xfrm>
          <a:prstGeom prst="wedgeEllipseCallout">
            <a:avLst>
              <a:gd name="adj1" fmla="val -56299"/>
              <a:gd name="adj2" fmla="val 5622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红颜：特指女子容颜，此处运用了拟人，让整个画面更加动人有趣。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14705" y="707390"/>
            <a:ext cx="775462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大自然的美景在景物的交相辉映中更显楚楚动人，</a:t>
            </a:r>
            <a:endParaRPr lang="zh-CN" altLang="en-US" sz="24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落日的余晖渲染了许多。。。</a:t>
            </a:r>
            <a:endParaRPr lang="zh-CN" altLang="en-US" sz="24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你还能仿照</a:t>
            </a:r>
            <a:r>
              <a:rPr lang="en-US" altLang="zh-CN" sz="2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头白的芦苇，也妆成一瞬的红颜了</a:t>
            </a:r>
            <a:r>
              <a:rPr lang="en-US" altLang="zh-CN" sz="2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这句话，写一写其他的景物吗？</a:t>
            </a:r>
            <a:endParaRPr lang="zh-CN" altLang="en-US" sz="24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4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63030" y="2578100"/>
            <a:ext cx="5449570" cy="1519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义启粗楷体" panose="02000500000000000000" pitchFamily="2" charset="-122"/>
                <a:ea typeface="义启粗楷体" panose="02000500000000000000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活泼的溪水，也羞红了清澈的容颜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marL="0" marR="0" lvl="0" indent="0" algn="ctr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沉稳的山坡，也披上了一身红纱衣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marL="0" marR="0" lvl="0" indent="0" algn="ctr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......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64404" y="46437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课堂小结</a:t>
            </a:r>
            <a:endParaRPr lang="zh-CN" altLang="en-US" sz="24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 descr="C:\Users\Administrator\Desktop\7b78f99ec31b4f10992ba491aaa75c4c.jpeg7b78f99ec31b4f10992ba491aaa75c4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4795" y="1482090"/>
            <a:ext cx="3323590" cy="221297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椭圆形标注 8"/>
          <p:cNvSpPr/>
          <p:nvPr/>
        </p:nvSpPr>
        <p:spPr>
          <a:xfrm>
            <a:off x="1685290" y="1163320"/>
            <a:ext cx="1829435" cy="850265"/>
          </a:xfrm>
          <a:prstGeom prst="wedgeEllipseCallout">
            <a:avLst>
              <a:gd name="adj1" fmla="val 70513"/>
              <a:gd name="adj2" fmla="val 58961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倦鸟</a:t>
            </a:r>
            <a:endParaRPr lang="zh-CN" altLang="en-US" sz="36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椭圆形标注 9"/>
          <p:cNvSpPr/>
          <p:nvPr/>
        </p:nvSpPr>
        <p:spPr>
          <a:xfrm>
            <a:off x="7642860" y="924560"/>
            <a:ext cx="1869440" cy="971550"/>
          </a:xfrm>
          <a:prstGeom prst="wedgeEllipseCallout">
            <a:avLst>
              <a:gd name="adj1" fmla="val -49014"/>
              <a:gd name="adj2" fmla="val 88125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斜阳</a:t>
            </a:r>
            <a:endParaRPr lang="zh-CN" altLang="en-US" sz="40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椭圆形标注 12"/>
          <p:cNvSpPr/>
          <p:nvPr/>
        </p:nvSpPr>
        <p:spPr>
          <a:xfrm>
            <a:off x="7588885" y="3527425"/>
            <a:ext cx="1760220" cy="989965"/>
          </a:xfrm>
          <a:prstGeom prst="wedgeEllipseCallout">
            <a:avLst>
              <a:gd name="adj1" fmla="val -58349"/>
              <a:gd name="adj2" fmla="val -69009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芦苇</a:t>
            </a:r>
            <a:endParaRPr lang="zh-CN" altLang="en-US" sz="400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椭圆形标注 13"/>
          <p:cNvSpPr/>
          <p:nvPr/>
        </p:nvSpPr>
        <p:spPr>
          <a:xfrm>
            <a:off x="1581785" y="3596640"/>
            <a:ext cx="2174875" cy="1067435"/>
          </a:xfrm>
          <a:prstGeom prst="wedgeEllipseCallout">
            <a:avLst>
              <a:gd name="adj1" fmla="val 58291"/>
              <a:gd name="adj2" fmla="val -82004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江面</a:t>
            </a:r>
            <a:endParaRPr lang="zh-CN" altLang="en-US" sz="400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48310" y="5267960"/>
            <a:ext cx="26168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秋江的晚上</a:t>
            </a:r>
            <a:endParaRPr lang="zh-CN" altLang="en-US" sz="36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右箭头 16"/>
          <p:cNvSpPr/>
          <p:nvPr/>
        </p:nvSpPr>
        <p:spPr>
          <a:xfrm>
            <a:off x="3065145" y="5382895"/>
            <a:ext cx="1097280" cy="415290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左大括号 17"/>
          <p:cNvSpPr/>
          <p:nvPr/>
        </p:nvSpPr>
        <p:spPr>
          <a:xfrm>
            <a:off x="4281170" y="4814570"/>
            <a:ext cx="593090" cy="1413510"/>
          </a:xfrm>
          <a:prstGeom prst="leftBrac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062220" y="4753610"/>
            <a:ext cx="1621790" cy="521970"/>
          </a:xfrm>
          <a:prstGeom prst="rect">
            <a:avLst/>
          </a:prstGeom>
          <a:noFill/>
          <a:ln w="28575" cmpd="sng">
            <a:solidFill>
              <a:schemeClr val="accent4">
                <a:lumMod val="40000"/>
                <a:lumOff val="6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倦鸟归巢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062220" y="5879465"/>
            <a:ext cx="1621790" cy="521970"/>
          </a:xfrm>
          <a:prstGeom prst="rect">
            <a:avLst/>
          </a:prstGeom>
          <a:noFill/>
          <a:ln w="28575" cmpd="sng">
            <a:solidFill>
              <a:schemeClr val="accent4">
                <a:lumMod val="40000"/>
                <a:lumOff val="6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斜阳染江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右箭头 20"/>
          <p:cNvSpPr/>
          <p:nvPr/>
        </p:nvSpPr>
        <p:spPr>
          <a:xfrm>
            <a:off x="6684010" y="4817745"/>
            <a:ext cx="1539240" cy="415290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右箭头 21"/>
          <p:cNvSpPr/>
          <p:nvPr/>
        </p:nvSpPr>
        <p:spPr>
          <a:xfrm>
            <a:off x="6684645" y="5879465"/>
            <a:ext cx="1601470" cy="415290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8223250" y="5826125"/>
            <a:ext cx="1621790" cy="521970"/>
          </a:xfrm>
          <a:prstGeom prst="rect">
            <a:avLst/>
          </a:prstGeom>
          <a:noFill/>
          <a:ln w="28575" cmpd="sng">
            <a:solidFill>
              <a:schemeClr val="accent4">
                <a:lumMod val="40000"/>
                <a:lumOff val="6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妆红芦苇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223250" y="4745990"/>
            <a:ext cx="1621790" cy="521970"/>
          </a:xfrm>
          <a:prstGeom prst="rect">
            <a:avLst/>
          </a:prstGeom>
          <a:noFill/>
          <a:ln w="28575" cmpd="sng">
            <a:solidFill>
              <a:schemeClr val="accent4">
                <a:lumMod val="40000"/>
                <a:lumOff val="6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驮阳而回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477500" y="10337800"/>
            <a:ext cx="3429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24660" y="1847215"/>
            <a:ext cx="752284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现代诗也叫</a:t>
            </a:r>
            <a:r>
              <a:rPr lang="en-US" altLang="zh-CN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“</a:t>
            </a: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白话诗</a:t>
            </a:r>
            <a:r>
              <a:rPr lang="en-US" altLang="zh-CN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”</a:t>
            </a: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，与古典诗歌相比，形式自由，意涵丰富，一般不拘于格式和韵律。</a:t>
            </a:r>
            <a:endParaRPr lang="zh-CN" altLang="en-US" sz="3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06500" y="1061085"/>
            <a:ext cx="40449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诗歌文体：现代诗</a:t>
            </a:r>
            <a:endParaRPr lang="zh-CN" altLang="en-US" sz="360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6607175" y="1014730"/>
            <a:ext cx="4220845" cy="4214495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051161" y="4192447"/>
            <a:ext cx="4396739" cy="962092"/>
            <a:chOff x="830242" y="2448477"/>
            <a:chExt cx="3958105" cy="962206"/>
          </a:xfrm>
        </p:grpSpPr>
        <p:sp>
          <p:nvSpPr>
            <p:cNvPr id="13" name="文本框 1"/>
            <p:cNvSpPr txBox="1">
              <a:spLocks noChangeArrowheads="1"/>
            </p:cNvSpPr>
            <p:nvPr/>
          </p:nvSpPr>
          <p:spPr bwMode="auto">
            <a:xfrm>
              <a:off x="830242" y="2448477"/>
              <a:ext cx="3738563" cy="522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800" b="1" i="0" u="none" strike="noStrike" cap="none" spc="0" normalizeH="0" baseline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  <a:cs typeface="+mn-ea"/>
                </a:defRPr>
              </a:lvl1pPr>
              <a:lvl2pPr marL="742950" indent="-285750">
                <a:defRPr sz="1300">
                  <a:latin typeface="Nexa Light" panose="02000000000000000000" pitchFamily="50" charset="0"/>
                  <a:ea typeface="微软雅黑" panose="020B0503020204020204" charset="-122"/>
                </a:defRPr>
              </a:lvl2pPr>
              <a:lvl3pPr marL="1143000" indent="-228600">
                <a:defRPr sz="1300">
                  <a:latin typeface="Nexa Light" panose="02000000000000000000" pitchFamily="50" charset="0"/>
                  <a:ea typeface="微软雅黑" panose="020B0503020204020204" charset="-122"/>
                </a:defRPr>
              </a:lvl3pPr>
              <a:lvl4pPr marL="1600200" indent="-228600">
                <a:defRPr sz="1300">
                  <a:latin typeface="Nexa Light" panose="02000000000000000000" pitchFamily="50" charset="0"/>
                  <a:ea typeface="微软雅黑" panose="020B0503020204020204" charset="-122"/>
                </a:defRPr>
              </a:lvl4pPr>
              <a:lvl5pPr marL="2057400" indent="-228600">
                <a:defRPr sz="1300">
                  <a:latin typeface="Nexa Light" panose="02000000000000000000" pitchFamily="50" charset="0"/>
                  <a:ea typeface="微软雅黑" panose="020B050302020402020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latin typeface="Nexa Light" panose="02000000000000000000" pitchFamily="50" charset="0"/>
                  <a:ea typeface="微软雅黑" panose="020B050302020402020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latin typeface="Nexa Light" panose="02000000000000000000" pitchFamily="50" charset="0"/>
                  <a:ea typeface="微软雅黑" panose="020B050302020402020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latin typeface="Nexa Light" panose="02000000000000000000" pitchFamily="50" charset="0"/>
                  <a:ea typeface="微软雅黑" panose="020B050302020402020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latin typeface="Nexa Light" panose="02000000000000000000" pitchFamily="50" charset="0"/>
                  <a:ea typeface="微软雅黑" panose="020B0503020204020204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30242" y="2999154"/>
              <a:ext cx="3958105" cy="41152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ts val="25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pic>
        <p:nvPicPr>
          <p:cNvPr id="2" name="图片 1" descr="t01b8204c19647a046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7810" y="1014730"/>
            <a:ext cx="4220210" cy="4214495"/>
          </a:xfrm>
          <a:prstGeom prst="ellipse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90295" y="551180"/>
            <a:ext cx="20116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了解作者</a:t>
            </a:r>
            <a:endParaRPr lang="zh-CN" altLang="en-US" sz="3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0915" y="1376045"/>
            <a:ext cx="5405755" cy="2245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刘大白(1880年~1932年)，原名金庆棪，后改姓刘，名靖裔，字大白，别号白屋，浙江绍兴人。</a:t>
            </a:r>
            <a:endParaRPr lang="zh-CN" altLang="en-US" sz="280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r>
              <a:rPr lang="zh-CN" altLang="en-US" sz="28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与鲁迅先生是同乡好友，中国现代著名诗人，文学史家。</a:t>
            </a:r>
            <a:endParaRPr lang="zh-CN" altLang="en-US" sz="2800"/>
          </a:p>
        </p:txBody>
      </p:sp>
      <p:sp>
        <p:nvSpPr>
          <p:cNvPr id="10" name="文本框 9"/>
          <p:cNvSpPr txBox="1"/>
          <p:nvPr/>
        </p:nvSpPr>
        <p:spPr>
          <a:xfrm>
            <a:off x="812165" y="3621405"/>
            <a:ext cx="4962525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lt"/>
              </a:rPr>
              <a:t>代表作：</a:t>
            </a:r>
            <a:r>
              <a:rPr lang="zh-CN" altLang="en-US" sz="28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《旧梦》《白屋说诗》《白屋遗诗》《旧诗新话》等等。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 sz="280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5"/>
          <p:cNvSpPr txBox="1"/>
          <p:nvPr/>
        </p:nvSpPr>
        <p:spPr>
          <a:xfrm>
            <a:off x="3464839" y="2454095"/>
            <a:ext cx="5262880" cy="132207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8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秋晚的江上</a:t>
            </a:r>
            <a:endParaRPr lang="zh-CN" altLang="en-US" sz="8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553460" y="2588260"/>
            <a:ext cx="1025525" cy="10541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上下箭头 17"/>
          <p:cNvSpPr/>
          <p:nvPr/>
        </p:nvSpPr>
        <p:spPr>
          <a:xfrm>
            <a:off x="3941445" y="3705860"/>
            <a:ext cx="248920" cy="556260"/>
          </a:xfrm>
          <a:prstGeom prst="up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3352165" y="4472940"/>
            <a:ext cx="1341755" cy="78613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季节</a:t>
            </a:r>
            <a:endParaRPr lang="zh-CN" altLang="en-US" sz="32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578985" y="2621280"/>
            <a:ext cx="996950" cy="9874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上下箭头 23"/>
          <p:cNvSpPr/>
          <p:nvPr/>
        </p:nvSpPr>
        <p:spPr>
          <a:xfrm>
            <a:off x="5019675" y="2085975"/>
            <a:ext cx="278130" cy="575310"/>
          </a:xfrm>
          <a:prstGeom prst="upDown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4348480" y="1453515"/>
            <a:ext cx="1457325" cy="56578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时间</a:t>
            </a:r>
            <a:endParaRPr lang="zh-CN" altLang="en-US" sz="32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590030" y="2454275"/>
            <a:ext cx="2137410" cy="125158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上下箭头 27"/>
          <p:cNvSpPr/>
          <p:nvPr/>
        </p:nvSpPr>
        <p:spPr>
          <a:xfrm>
            <a:off x="7617460" y="3744595"/>
            <a:ext cx="383540" cy="689610"/>
          </a:xfrm>
          <a:prstGeom prst="upDown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6927215" y="4530090"/>
            <a:ext cx="1840230" cy="69977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地点</a:t>
            </a:r>
            <a:endParaRPr lang="zh-CN" altLang="en-US" sz="32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9950" y="541655"/>
            <a:ext cx="241808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品读标题</a:t>
            </a:r>
            <a:endParaRPr lang="zh-CN" altLang="en-US" sz="44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1" grpId="0"/>
      <p:bldP spid="24" grpId="0"/>
      <p:bldP spid="25" grpId="0"/>
      <p:bldP spid="26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58240" y="1058545"/>
            <a:ext cx="1402080" cy="15684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9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秋</a:t>
            </a:r>
            <a:endParaRPr lang="zh-CN" altLang="en-US" sz="9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33090" y="1866265"/>
            <a:ext cx="803148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秋</a:t>
            </a:r>
            <a:r>
              <a:rPr lang="en-US" altLang="zh-CN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是一个美丽的季节，丰收的季节，凄婉的季节，自古文人多叹</a:t>
            </a:r>
            <a:r>
              <a:rPr lang="en-US" altLang="zh-CN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秋</a:t>
            </a:r>
            <a:r>
              <a:rPr lang="en-US" altLang="zh-CN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endParaRPr lang="zh-CN" altLang="en-US" sz="28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关于秋的诗歌，你知道哪些呢？</a:t>
            </a:r>
            <a:endParaRPr lang="zh-CN" altLang="en-US" sz="280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69925" y="1339215"/>
            <a:ext cx="5041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空山新雨后，天气晚来秋。</a:t>
            </a:r>
            <a:endParaRPr lang="zh-CN" altLang="en-US" sz="28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9925" y="2077085"/>
            <a:ext cx="61239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落霞与孤鹜齐飞，秋水共长天一色。</a:t>
            </a:r>
            <a:endParaRPr lang="zh-CN" altLang="en-US" sz="28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8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93209" y="339911"/>
            <a:ext cx="18592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我会读</a:t>
            </a:r>
            <a:endParaRPr lang="zh-CN" altLang="en-US" sz="44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13230" y="2151380"/>
            <a:ext cx="120269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cháo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304540" y="2151380"/>
            <a:ext cx="158559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cháo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531360" y="2151380"/>
            <a:ext cx="158559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cháo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939280" y="2072005"/>
            <a:ext cx="103695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wěi </a:t>
            </a:r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178800" y="2072005"/>
            <a:ext cx="103695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wěi </a:t>
            </a:r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910445" y="2072005"/>
            <a:ext cx="103695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wěi </a:t>
            </a:r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28975" y="2834005"/>
            <a:ext cx="14185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归巢</a:t>
            </a:r>
            <a:endParaRPr lang="zh-CN" altLang="en-US" sz="3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21130" y="2796540"/>
            <a:ext cx="15811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鸟巢</a:t>
            </a:r>
            <a:endParaRPr lang="zh-CN" altLang="en-US" sz="3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65675" y="2778760"/>
            <a:ext cx="13512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巢穴</a:t>
            </a:r>
            <a:endParaRPr lang="zh-CN" altLang="en-US" sz="3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77330" y="2717165"/>
            <a:ext cx="13131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芦苇</a:t>
            </a:r>
            <a:endParaRPr lang="zh-CN" altLang="en-US" sz="3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244205" y="2717165"/>
            <a:ext cx="13131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苇杆</a:t>
            </a:r>
            <a:endParaRPr lang="zh-CN" altLang="en-US" sz="3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766300" y="2717165"/>
            <a:ext cx="15430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苇塘</a:t>
            </a:r>
            <a:endParaRPr lang="zh-CN" altLang="en-US" sz="3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23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64404" y="464371"/>
            <a:ext cx="2722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了解多音字</a:t>
            </a:r>
            <a:endParaRPr lang="zh-CN" altLang="en-US" sz="4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456055" y="1426845"/>
            <a:ext cx="2571750" cy="3018790"/>
            <a:chOff x="4391" y="4134"/>
            <a:chExt cx="4050" cy="4754"/>
          </a:xfrm>
        </p:grpSpPr>
        <p:sp>
          <p:nvSpPr>
            <p:cNvPr id="2" name="左大括号 1"/>
            <p:cNvSpPr/>
            <p:nvPr/>
          </p:nvSpPr>
          <p:spPr>
            <a:xfrm>
              <a:off x="4391" y="4493"/>
              <a:ext cx="891" cy="4272"/>
            </a:xfrm>
            <a:prstGeom prst="leftBrac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54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080" y="7775"/>
              <a:ext cx="2361" cy="111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40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jìn</a:t>
              </a:r>
              <a:endParaRPr lang="zh-CN" altLang="en-US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080" y="4134"/>
              <a:ext cx="2140" cy="111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40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jǐn </a:t>
              </a:r>
              <a:endParaRPr lang="zh-CN" altLang="en-US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54990" y="2623185"/>
            <a:ext cx="8242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尽</a:t>
            </a:r>
            <a:endParaRPr lang="zh-CN" altLang="en-US" sz="54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17290" y="1539875"/>
            <a:ext cx="24625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（尽管）</a:t>
            </a:r>
            <a:endParaRPr lang="zh-CN" altLang="en-US" sz="4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17290" y="3738880"/>
            <a:ext cx="23583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（尽头）</a:t>
            </a:r>
            <a:endParaRPr lang="zh-CN" altLang="en-US" sz="4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64404" y="464371"/>
            <a:ext cx="5669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读完这首诗歌，你感受到了怎样的画面？</a:t>
            </a:r>
            <a:endParaRPr lang="zh-CN" altLang="en-US" sz="24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 descr="t019cc97874f42895a2"/>
          <p:cNvPicPr>
            <a:picLocks noChangeAspect="1"/>
          </p:cNvPicPr>
          <p:nvPr/>
        </p:nvPicPr>
        <p:blipFill>
          <a:blip r:embed="rId1"/>
          <a:srcRect l="2450" t="4799" r="13775" b="15134"/>
          <a:stretch>
            <a:fillRect/>
          </a:stretch>
        </p:blipFill>
        <p:spPr>
          <a:xfrm>
            <a:off x="967105" y="1345565"/>
            <a:ext cx="2922270" cy="2642235"/>
          </a:xfrm>
          <a:prstGeom prst="ellipse">
            <a:avLst/>
          </a:prstGeom>
        </p:spPr>
      </p:pic>
      <p:pic>
        <p:nvPicPr>
          <p:cNvPr id="12" name="图片 11" descr="eb28f706f45c44a7bb8d857c347789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7230" y="1379220"/>
            <a:ext cx="2808605" cy="2608580"/>
          </a:xfrm>
          <a:prstGeom prst="ellipse">
            <a:avLst/>
          </a:prstGeom>
        </p:spPr>
      </p:pic>
      <p:pic>
        <p:nvPicPr>
          <p:cNvPr id="13" name="图片 12" descr="MSBQ5365270008788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7830" y="1364615"/>
            <a:ext cx="2713355" cy="2604135"/>
          </a:xfrm>
          <a:prstGeom prst="ellipse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98575" y="4501515"/>
            <a:ext cx="201930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倦鸟归巢</a:t>
            </a:r>
            <a:endParaRPr lang="zh-CN" altLang="en-US" sz="3600" b="1" noProof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86350" y="4439920"/>
            <a:ext cx="201930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江上斜阳</a:t>
            </a:r>
            <a:endParaRPr lang="zh-CN" altLang="en-US" sz="3600" b="1" noProof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69300" y="4185285"/>
            <a:ext cx="22225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b="1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江边芦苇</a:t>
            </a:r>
            <a:endParaRPr lang="zh-CN" altLang="en-US" sz="3600" b="1" noProof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829</Words>
  <Application>WPS 演示</Application>
  <PresentationFormat/>
  <Paragraphs>146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楷体</vt:lpstr>
      <vt:lpstr>印品天逸黑</vt:lpstr>
      <vt:lpstr>黑体</vt:lpstr>
      <vt:lpstr>Nexa Light</vt:lpstr>
      <vt:lpstr>微软雅黑</vt:lpstr>
      <vt:lpstr>义启粗楷体</vt:lpstr>
      <vt:lpstr>Arial Unicode MS</vt:lpstr>
      <vt:lpstr>等线 Light</vt:lpstr>
      <vt:lpstr>等线</vt:lpstr>
      <vt:lpstr>Calibri</vt:lpstr>
      <vt:lpstr>Wide Latin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2021-08-31T23:37:00Z</cp:lastPrinted>
  <dcterms:created xsi:type="dcterms:W3CDTF">2021-08-31T23:37:00Z</dcterms:created>
  <dcterms:modified xsi:type="dcterms:W3CDTF">2021-09-11T06:40:43Z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